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71" r:id="rId2"/>
    <p:sldId id="276" r:id="rId3"/>
    <p:sldId id="278" r:id="rId4"/>
    <p:sldId id="284" r:id="rId5"/>
    <p:sldId id="267" r:id="rId6"/>
    <p:sldId id="279" r:id="rId7"/>
    <p:sldId id="280" r:id="rId8"/>
    <p:sldId id="257" r:id="rId9"/>
    <p:sldId id="270" r:id="rId10"/>
    <p:sldId id="282" r:id="rId11"/>
    <p:sldId id="286" r:id="rId12"/>
    <p:sldId id="272" r:id="rId13"/>
    <p:sldId id="266" r:id="rId14"/>
    <p:sldId id="283" r:id="rId15"/>
    <p:sldId id="275"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76543" autoAdjust="0"/>
  </p:normalViewPr>
  <p:slideViewPr>
    <p:cSldViewPr>
      <p:cViewPr varScale="1">
        <p:scale>
          <a:sx n="57" d="100"/>
          <a:sy n="57" d="100"/>
        </p:scale>
        <p:origin x="-90"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A7BA84-206C-45FA-9FB8-9408C0EE9E8D}" type="datetimeFigureOut">
              <a:rPr lang="en-US" smtClean="0"/>
              <a:pPr/>
              <a:t>10/1/2008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F96552-AD7A-43BA-92FA-88D903A8C9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5DD71-B477-4A22-94E7-2681FAA1C7F3}" type="datetimeFigureOut">
              <a:rPr lang="en-US" smtClean="0"/>
              <a:pPr/>
              <a:t>10/1/2008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DD96B-77C5-4D18-916D-4C166CF3B5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3FDD96B-77C5-4D18-916D-4C166CF3B55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DD96B-77C5-4D18-916D-4C166CF3B55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E383CBE-7290-4FF8-A3DF-DD276A94537F}" type="datetimeFigureOut">
              <a:rPr lang="en-US" smtClean="0"/>
              <a:pPr/>
              <a:t>10/1/2008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FF4B60E-D5CF-4834-B717-8036388ED3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F4B60E-D5CF-4834-B717-8036388ED3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F4B60E-D5CF-4834-B717-8036388ED3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F4B60E-D5CF-4834-B717-8036388ED30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F4B60E-D5CF-4834-B717-8036388ED30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FF4B60E-D5CF-4834-B717-8036388ED30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FF4B60E-D5CF-4834-B717-8036388ED3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FF4B60E-D5CF-4834-B717-8036388ED30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E383CBE-7290-4FF8-A3DF-DD276A94537F}" type="datetimeFigureOut">
              <a:rPr lang="en-US" smtClean="0"/>
              <a:pPr/>
              <a:t>10/1/2008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FF4B60E-D5CF-4834-B717-8036388ED3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E383CBE-7290-4FF8-A3DF-DD276A94537F}" type="datetimeFigureOut">
              <a:rPr lang="en-US" smtClean="0"/>
              <a:pPr/>
              <a:t>10/1/2008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FF4B60E-D5CF-4834-B717-8036388ED3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E383CBE-7290-4FF8-A3DF-DD276A94537F}" type="datetimeFigureOut">
              <a:rPr lang="en-US" smtClean="0"/>
              <a:pPr/>
              <a:t>10/1/2008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FF4B60E-D5CF-4834-B717-8036388ED30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E383CBE-7290-4FF8-A3DF-DD276A94537F}" type="datetimeFigureOut">
              <a:rPr lang="en-US" smtClean="0"/>
              <a:pPr/>
              <a:t>10/1/2008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FF4B60E-D5CF-4834-B717-8036388ED3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audio" Target="file:///F:\DTC338\TZONE11.WAV"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0"/>
            <a:ext cx="7772400" cy="2286961"/>
          </a:xfrm>
        </p:spPr>
        <p:txBody>
          <a:bodyPr>
            <a:normAutofit fontScale="90000"/>
          </a:bodyPr>
          <a:lstStyle/>
          <a:p>
            <a:pPr algn="ctr"/>
            <a:r>
              <a:rPr lang="en-US" dirty="0" smtClean="0"/>
              <a:t/>
            </a:r>
            <a:br>
              <a:rPr lang="en-US" dirty="0" smtClean="0"/>
            </a:br>
            <a:r>
              <a:rPr lang="en-US" dirty="0" smtClean="0">
                <a:latin typeface="Old English Text MT" pitchFamily="66" charset="0"/>
              </a:rPr>
              <a:t/>
            </a:r>
            <a:br>
              <a:rPr lang="en-US" dirty="0" smtClean="0">
                <a:latin typeface="Old English Text MT" pitchFamily="66" charset="0"/>
              </a:rPr>
            </a:br>
            <a:r>
              <a:rPr lang="en-US" dirty="0" smtClean="0">
                <a:solidFill>
                  <a:srgbClr val="0070C0"/>
                </a:solidFill>
                <a:latin typeface="Old English Text MT" pitchFamily="66" charset="0"/>
              </a:rPr>
              <a:t> John Wesley &amp; Virtue Ethics </a:t>
            </a:r>
            <a:br>
              <a:rPr lang="en-US" dirty="0" smtClean="0">
                <a:solidFill>
                  <a:srgbClr val="0070C0"/>
                </a:solidFill>
                <a:latin typeface="Old English Text MT" pitchFamily="66" charset="0"/>
              </a:rPr>
            </a:br>
            <a:r>
              <a:rPr lang="en-US" sz="3100" b="0" smtClean="0">
                <a:solidFill>
                  <a:srgbClr val="0070C0"/>
                </a:solidFill>
                <a:latin typeface="Baskerville Old Face" pitchFamily="18" charset="0"/>
              </a:rPr>
              <a:t>A </a:t>
            </a:r>
            <a:r>
              <a:rPr lang="en-US" sz="3100" b="0" dirty="0" err="1" smtClean="0">
                <a:solidFill>
                  <a:srgbClr val="0070C0"/>
                </a:solidFill>
                <a:latin typeface="Baskerville Old Face" pitchFamily="18" charset="0"/>
              </a:rPr>
              <a:t>r</a:t>
            </a:r>
            <a:r>
              <a:rPr lang="en-US" sz="3100" b="0" smtClean="0">
                <a:solidFill>
                  <a:srgbClr val="0070C0"/>
                </a:solidFill>
                <a:latin typeface="Baskerville Old Face" pitchFamily="18" charset="0"/>
              </a:rPr>
              <a:t>esult </a:t>
            </a:r>
            <a:r>
              <a:rPr lang="en-US" sz="3100" b="0" dirty="0" smtClean="0">
                <a:solidFill>
                  <a:srgbClr val="0070C0"/>
                </a:solidFill>
                <a:latin typeface="Baskerville Old Face" pitchFamily="18" charset="0"/>
              </a:rPr>
              <a:t>of </a:t>
            </a:r>
            <a:r>
              <a:rPr lang="en-US" sz="3100" b="0" smtClean="0">
                <a:solidFill>
                  <a:srgbClr val="0070C0"/>
                </a:solidFill>
                <a:latin typeface="Baskerville Old Face" pitchFamily="18" charset="0"/>
              </a:rPr>
              <a:t>m</a:t>
            </a:r>
            <a:r>
              <a:rPr lang="en-US" sz="3100" b="0" smtClean="0">
                <a:solidFill>
                  <a:srgbClr val="0070C0"/>
                </a:solidFill>
                <a:latin typeface="Baskerville Old Face" pitchFamily="18" charset="0"/>
              </a:rPr>
              <a:t>oral </a:t>
            </a:r>
            <a:r>
              <a:rPr lang="en-US" sz="3100" b="0" dirty="0" smtClean="0">
                <a:solidFill>
                  <a:srgbClr val="0070C0"/>
                </a:solidFill>
                <a:latin typeface="Baskerville Old Face" pitchFamily="18" charset="0"/>
              </a:rPr>
              <a:t>c</a:t>
            </a:r>
            <a:r>
              <a:rPr lang="en-US" sz="3100" b="0" smtClean="0">
                <a:solidFill>
                  <a:srgbClr val="0070C0"/>
                </a:solidFill>
                <a:latin typeface="Baskerville Old Face" pitchFamily="18" charset="0"/>
              </a:rPr>
              <a:t>ourage </a:t>
            </a:r>
            <a:r>
              <a:rPr lang="en-US" sz="3600" b="0" dirty="0" smtClean="0">
                <a:solidFill>
                  <a:srgbClr val="0070C0"/>
                </a:solidFill>
                <a:latin typeface="Baskerville Old Face" pitchFamily="18" charset="0"/>
              </a:rPr>
              <a:t/>
            </a:r>
            <a:br>
              <a:rPr lang="en-US" sz="3600" b="0" dirty="0" smtClean="0">
                <a:solidFill>
                  <a:srgbClr val="0070C0"/>
                </a:solidFill>
                <a:latin typeface="Baskerville Old Face" pitchFamily="18" charset="0"/>
              </a:rPr>
            </a:br>
            <a:r>
              <a:rPr lang="en-US" sz="3600" b="0" dirty="0" smtClean="0">
                <a:solidFill>
                  <a:srgbClr val="0070C0"/>
                </a:solidFill>
                <a:latin typeface="Old English Text MT" pitchFamily="66" charset="0"/>
              </a:rPr>
              <a:t> </a:t>
            </a:r>
            <a:r>
              <a:rPr lang="en-US" sz="3600" b="0" dirty="0" smtClean="0">
                <a:solidFill>
                  <a:srgbClr val="0070C0"/>
                </a:solidFill>
                <a:latin typeface="Baskerville Old Face" pitchFamily="18" charset="0"/>
              </a:rPr>
              <a:t/>
            </a:r>
            <a:br>
              <a:rPr lang="en-US" sz="3600" b="0" dirty="0" smtClean="0">
                <a:solidFill>
                  <a:srgbClr val="0070C0"/>
                </a:solidFill>
                <a:latin typeface="Baskerville Old Face" pitchFamily="18" charset="0"/>
              </a:rPr>
            </a:br>
            <a:r>
              <a:rPr lang="en-US" sz="3600" b="0" dirty="0" smtClean="0">
                <a:solidFill>
                  <a:srgbClr val="0070C0"/>
                </a:solidFill>
                <a:latin typeface="Baskerville Old Face" pitchFamily="18" charset="0"/>
              </a:rPr>
              <a:t> </a:t>
            </a:r>
            <a:br>
              <a:rPr lang="en-US" sz="3600" b="0" dirty="0" smtClean="0">
                <a:solidFill>
                  <a:srgbClr val="0070C0"/>
                </a:solidFill>
                <a:latin typeface="Baskerville Old Face" pitchFamily="18" charset="0"/>
              </a:rPr>
            </a:br>
            <a:r>
              <a:rPr lang="en-US" sz="3100" b="0" dirty="0" smtClean="0">
                <a:solidFill>
                  <a:srgbClr val="0070C0"/>
                </a:solidFill>
                <a:latin typeface="Baskerville Old Face" pitchFamily="18" charset="0"/>
              </a:rPr>
              <a:t> Jennifer Wheeler</a:t>
            </a:r>
            <a:r>
              <a:rPr lang="en-US" sz="3100" dirty="0" smtClean="0">
                <a:latin typeface="Old English Text MT" pitchFamily="66" charset="0"/>
              </a:rPr>
              <a:t/>
            </a:r>
            <a:br>
              <a:rPr lang="en-US" sz="3100" dirty="0" smtClean="0">
                <a:latin typeface="Old English Text MT" pitchFamily="66" charset="0"/>
              </a:rPr>
            </a:br>
            <a:endParaRPr lang="en-US" sz="3100" dirty="0">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0070C0"/>
                </a:solidFill>
                <a:latin typeface="Baskerville Old Face" pitchFamily="18" charset="0"/>
              </a:rPr>
              <a:t>Teaching to the Masses</a:t>
            </a:r>
            <a:endParaRPr lang="en-US" sz="3200" dirty="0">
              <a:solidFill>
                <a:srgbClr val="0070C0"/>
              </a:solidFill>
              <a:latin typeface="Baskerville Old Face" pitchFamily="18" charset="0"/>
            </a:endParaRPr>
          </a:p>
        </p:txBody>
      </p:sp>
      <p:sp>
        <p:nvSpPr>
          <p:cNvPr id="3" name="Text Placeholder 2"/>
          <p:cNvSpPr>
            <a:spLocks noGrp="1"/>
          </p:cNvSpPr>
          <p:nvPr>
            <p:ph type="body" idx="1"/>
          </p:nvPr>
        </p:nvSpPr>
        <p:spPr/>
        <p:txBody>
          <a:bodyPr/>
          <a:lstStyle/>
          <a:p>
            <a:r>
              <a:rPr lang="en-US" dirty="0" smtClean="0"/>
              <a:t>  Virtue</a:t>
            </a:r>
            <a:endParaRPr lang="en-US" dirty="0"/>
          </a:p>
        </p:txBody>
      </p:sp>
      <p:sp>
        <p:nvSpPr>
          <p:cNvPr id="4" name="Text Placeholder 3"/>
          <p:cNvSpPr>
            <a:spLocks noGrp="1"/>
          </p:cNvSpPr>
          <p:nvPr>
            <p:ph type="body" sz="half" idx="3"/>
          </p:nvPr>
        </p:nvSpPr>
        <p:spPr/>
        <p:txBody>
          <a:bodyPr/>
          <a:lstStyle/>
          <a:p>
            <a:r>
              <a:rPr lang="en-US" dirty="0" err="1" smtClean="0"/>
              <a:t>Wqua</a:t>
            </a:r>
            <a:r>
              <a:rPr lang="en-US" dirty="0" smtClean="0"/>
              <a:t>              Ethics</a:t>
            </a:r>
            <a:endParaRPr lang="en-US" dirty="0"/>
          </a:p>
        </p:txBody>
      </p:sp>
      <p:pic>
        <p:nvPicPr>
          <p:cNvPr id="1026" name="Picture 2"/>
          <p:cNvPicPr>
            <a:picLocks noChangeAspect="1" noChangeArrowheads="1"/>
          </p:cNvPicPr>
          <p:nvPr/>
        </p:nvPicPr>
        <p:blipFill>
          <a:blip r:embed="rId2"/>
          <a:srcRect/>
          <a:stretch>
            <a:fillRect/>
          </a:stretch>
        </p:blipFill>
        <p:spPr bwMode="auto">
          <a:xfrm>
            <a:off x="2362200" y="1143000"/>
            <a:ext cx="4200525" cy="542572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accent1">
                    <a:lumMod val="75000"/>
                  </a:schemeClr>
                </a:solidFill>
                <a:latin typeface="Old English Text MT" pitchFamily="66" charset="0"/>
              </a:rPr>
              <a:t>Virtue ethics principles</a:t>
            </a:r>
            <a:r>
              <a:rPr lang="en-US" sz="4000" dirty="0" smtClean="0">
                <a:latin typeface="Old English Text MT" pitchFamily="66" charset="0"/>
              </a:rPr>
              <a:t>:</a:t>
            </a:r>
            <a:endParaRPr lang="en-US" sz="4000" dirty="0">
              <a:latin typeface="Old English Text MT" pitchFamily="66" charset="0"/>
            </a:endParaRPr>
          </a:p>
        </p:txBody>
      </p:sp>
      <p:sp>
        <p:nvSpPr>
          <p:cNvPr id="3" name="Text Placeholder 2"/>
          <p:cNvSpPr>
            <a:spLocks noGrp="1"/>
          </p:cNvSpPr>
          <p:nvPr>
            <p:ph type="body" idx="1"/>
          </p:nvPr>
        </p:nvSpPr>
        <p:spPr/>
        <p:txBody>
          <a:bodyPr>
            <a:normAutofit lnSpcReduction="10000"/>
          </a:bodyPr>
          <a:lstStyle/>
          <a:p>
            <a:r>
              <a:rPr lang="en-US" dirty="0" smtClean="0">
                <a:latin typeface="Baskerville Old Face" pitchFamily="18" charset="0"/>
              </a:rPr>
              <a:t>Walk in a manner worthy of your calling (Phil 1:27)</a:t>
            </a:r>
            <a:endParaRPr lang="en-US" dirty="0">
              <a:latin typeface="Baskerville Old Face" pitchFamily="18" charset="0"/>
            </a:endParaRPr>
          </a:p>
        </p:txBody>
      </p:sp>
      <p:sp>
        <p:nvSpPr>
          <p:cNvPr id="5" name="Text Placeholder 4"/>
          <p:cNvSpPr>
            <a:spLocks noGrp="1"/>
          </p:cNvSpPr>
          <p:nvPr>
            <p:ph type="body" sz="half" idx="3"/>
          </p:nvPr>
        </p:nvSpPr>
        <p:spPr/>
        <p:txBody>
          <a:bodyPr/>
          <a:lstStyle/>
          <a:p>
            <a:r>
              <a:rPr lang="en-US" dirty="0" smtClean="0">
                <a:latin typeface="Baskerville Old Face" pitchFamily="18" charset="0"/>
              </a:rPr>
              <a:t>Put others first. (Phil 2:4)</a:t>
            </a:r>
            <a:endParaRPr lang="en-US" dirty="0">
              <a:latin typeface="Baskerville Old Face" pitchFamily="18" charset="0"/>
            </a:endParaRPr>
          </a:p>
        </p:txBody>
      </p:sp>
      <p:sp>
        <p:nvSpPr>
          <p:cNvPr id="6" name="Content Placeholder 5"/>
          <p:cNvSpPr>
            <a:spLocks noGrp="1"/>
          </p:cNvSpPr>
          <p:nvPr>
            <p:ph sz="quarter" idx="2"/>
          </p:nvPr>
        </p:nvSpPr>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en-US" sz="3600" dirty="0" smtClean="0">
                <a:latin typeface="Baskerville Old Face" pitchFamily="18" charset="0"/>
              </a:rPr>
              <a:t>Rules</a:t>
            </a:r>
          </a:p>
          <a:p>
            <a:pPr algn="ctr">
              <a:buNone/>
            </a:pPr>
            <a:endParaRPr lang="en-US" dirty="0" smtClean="0">
              <a:latin typeface="Old English Text MT" pitchFamily="66" charset="0"/>
            </a:endParaRPr>
          </a:p>
          <a:p>
            <a:r>
              <a:rPr lang="en-US" dirty="0" smtClean="0">
                <a:latin typeface="Baskerville Old Face" pitchFamily="18" charset="0"/>
              </a:rPr>
              <a:t>The Ten Commandments </a:t>
            </a:r>
          </a:p>
          <a:p>
            <a:r>
              <a:rPr lang="en-US" dirty="0" smtClean="0">
                <a:latin typeface="Baskerville Old Face" pitchFamily="18" charset="0"/>
              </a:rPr>
              <a:t>Golden Rule</a:t>
            </a:r>
          </a:p>
          <a:p>
            <a:r>
              <a:rPr lang="en-US" dirty="0" smtClean="0">
                <a:latin typeface="Baskerville Old Face" pitchFamily="18" charset="0"/>
              </a:rPr>
              <a:t>Put on the armor of God and stand fast.</a:t>
            </a:r>
          </a:p>
          <a:p>
            <a:pPr>
              <a:buNone/>
            </a:pPr>
            <a:endParaRPr lang="en-US" dirty="0" smtClean="0">
              <a:latin typeface="Baskerville Old Face" pitchFamily="18" charset="0"/>
            </a:endParaRPr>
          </a:p>
          <a:p>
            <a:pPr>
              <a:buNone/>
            </a:pPr>
            <a:endParaRPr lang="en-US" sz="2000" dirty="0" smtClean="0">
              <a:latin typeface="Baskerville Old Face" pitchFamily="18" charset="0"/>
            </a:endParaRPr>
          </a:p>
          <a:p>
            <a:pPr>
              <a:buNone/>
            </a:pPr>
            <a:r>
              <a:rPr lang="en-US" sz="1600" dirty="0" smtClean="0"/>
              <a:t> </a:t>
            </a:r>
          </a:p>
        </p:txBody>
      </p:sp>
      <p:sp>
        <p:nvSpPr>
          <p:cNvPr id="7" name="Content Placeholder 6"/>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en-US" sz="3600" dirty="0" smtClean="0">
                <a:latin typeface="Baskerville Old Face" pitchFamily="18" charset="0"/>
              </a:rPr>
              <a:t>Results</a:t>
            </a:r>
          </a:p>
          <a:p>
            <a:pPr>
              <a:buNone/>
            </a:pPr>
            <a:r>
              <a:rPr lang="en-GB" i="1" dirty="0" smtClean="0">
                <a:solidFill>
                  <a:srgbClr val="000000"/>
                </a:solidFill>
                <a:latin typeface="Old English Text MT" pitchFamily="66" charset="0"/>
              </a:rPr>
              <a:t>		</a:t>
            </a:r>
          </a:p>
          <a:p>
            <a:r>
              <a:rPr lang="en-US" dirty="0" smtClean="0">
                <a:latin typeface="Baskerville Old Face" pitchFamily="18" charset="0"/>
              </a:rPr>
              <a:t>Care, feed and cloth poor</a:t>
            </a:r>
          </a:p>
          <a:p>
            <a:r>
              <a:rPr lang="en-US" dirty="0" smtClean="0">
                <a:latin typeface="Baskerville Old Face" pitchFamily="18" charset="0"/>
              </a:rPr>
              <a:t>Visit the sick, dying and imprisoned</a:t>
            </a:r>
          </a:p>
          <a:p>
            <a:r>
              <a:rPr lang="en-US" dirty="0" smtClean="0">
                <a:latin typeface="Baskerville Old Face" pitchFamily="18" charset="0"/>
              </a:rPr>
              <a:t>Bring about justice</a:t>
            </a:r>
          </a:p>
          <a:p>
            <a:r>
              <a:rPr lang="en-US" dirty="0" smtClean="0">
                <a:latin typeface="Baskerville Old Face" pitchFamily="18" charset="0"/>
              </a:rPr>
              <a:t>Educate the masses</a:t>
            </a:r>
          </a:p>
          <a:p>
            <a:r>
              <a:rPr lang="en-US" dirty="0" smtClean="0">
                <a:latin typeface="Baskerville Old Face" pitchFamily="18" charset="0"/>
              </a:rPr>
              <a:t>Eradicate slavery.</a:t>
            </a:r>
          </a:p>
          <a:p>
            <a:r>
              <a:rPr lang="en-US" dirty="0" smtClean="0">
                <a:latin typeface="Baskerville Old Face" pitchFamily="18" charset="0"/>
              </a:rPr>
              <a:t>Help your neighbor</a:t>
            </a:r>
          </a:p>
          <a:p>
            <a:endParaRPr lang="en-US" dirty="0" smtClean="0"/>
          </a:p>
          <a:p>
            <a:pPr>
              <a:buNone/>
            </a:pPr>
            <a:endParaRPr lang="en-US" dirty="0" smtClean="0">
              <a:latin typeface="Baskerville Old Face" pitchFamily="18" charset="0"/>
            </a:endParaRPr>
          </a:p>
          <a:p>
            <a:pPr algn="ctr">
              <a:buNone/>
            </a:pPr>
            <a:endParaRPr lang="en-US" dirty="0" smtClean="0">
              <a:latin typeface="Baskerville Old Fac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229600" cy="2938272"/>
          </a:xfrm>
        </p:spPr>
        <p:txBody>
          <a:bodyPr/>
          <a:lstStyle/>
          <a:p>
            <a:pPr algn="ctr">
              <a:buNone/>
            </a:pPr>
            <a:r>
              <a:rPr lang="en-US" dirty="0" smtClean="0"/>
              <a:t>Emotion?</a:t>
            </a:r>
          </a:p>
          <a:p>
            <a:pPr algn="ctr">
              <a:buNone/>
            </a:pPr>
            <a:r>
              <a:rPr lang="en-US" dirty="0" smtClean="0"/>
              <a:t>Expediency?</a:t>
            </a:r>
          </a:p>
          <a:p>
            <a:pPr algn="ctr">
              <a:buNone/>
            </a:pPr>
            <a:r>
              <a:rPr lang="en-US" dirty="0" smtClean="0"/>
              <a:t>Consequence?</a:t>
            </a:r>
          </a:p>
          <a:p>
            <a:pPr algn="ctr">
              <a:buNone/>
            </a:pPr>
            <a:r>
              <a:rPr lang="en-US" dirty="0" smtClean="0"/>
              <a:t>Rules / Laws</a:t>
            </a:r>
          </a:p>
          <a:p>
            <a:pPr algn="ctr">
              <a:buNone/>
            </a:pPr>
            <a:r>
              <a:rPr lang="en-US" smtClean="0"/>
              <a:t>Situation</a:t>
            </a:r>
            <a:endParaRPr lang="en-US" dirty="0" smtClean="0"/>
          </a:p>
        </p:txBody>
      </p:sp>
      <p:sp>
        <p:nvSpPr>
          <p:cNvPr id="3" name="Title 2"/>
          <p:cNvSpPr>
            <a:spLocks noGrp="1"/>
          </p:cNvSpPr>
          <p:nvPr>
            <p:ph type="title"/>
          </p:nvPr>
        </p:nvSpPr>
        <p:spPr>
          <a:xfrm>
            <a:off x="457200" y="609600"/>
            <a:ext cx="8229600" cy="1143000"/>
          </a:xfrm>
        </p:spPr>
        <p:txBody>
          <a:bodyPr>
            <a:normAutofit/>
          </a:bodyPr>
          <a:lstStyle/>
          <a:p>
            <a:pPr algn="ctr"/>
            <a:r>
              <a:rPr lang="en-US" sz="2800" dirty="0" smtClean="0">
                <a:solidFill>
                  <a:srgbClr val="0070C0"/>
                </a:solidFill>
              </a:rPr>
              <a:t>What motivates your </a:t>
            </a:r>
            <a:br>
              <a:rPr lang="en-US" sz="2800" dirty="0" smtClean="0">
                <a:solidFill>
                  <a:srgbClr val="0070C0"/>
                </a:solidFill>
              </a:rPr>
            </a:br>
            <a:r>
              <a:rPr lang="en-US" sz="2800" dirty="0" smtClean="0">
                <a:solidFill>
                  <a:srgbClr val="0070C0"/>
                </a:solidFill>
              </a:rPr>
              <a:t>ethical response?</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620000" cy="2709672"/>
          </a:xfrm>
        </p:spPr>
        <p:txBody>
          <a:bodyPr>
            <a:normAutofit fontScale="92500"/>
          </a:bodyPr>
          <a:lstStyle/>
          <a:p>
            <a:r>
              <a:rPr lang="en-US" dirty="0" smtClean="0">
                <a:latin typeface="Baskerville Old Face" pitchFamily="18" charset="0"/>
                <a:cs typeface="Arial" pitchFamily="34" charset="0"/>
              </a:rPr>
              <a:t>Will my decision compromise my faith in God?</a:t>
            </a:r>
          </a:p>
          <a:p>
            <a:r>
              <a:rPr lang="en-US" dirty="0" smtClean="0">
                <a:latin typeface="Baskerville Old Face" pitchFamily="18" charset="0"/>
                <a:cs typeface="Arial" pitchFamily="34" charset="0"/>
              </a:rPr>
              <a:t>Will it compromise my moral principles?</a:t>
            </a:r>
          </a:p>
          <a:p>
            <a:r>
              <a:rPr lang="en-US" dirty="0" smtClean="0">
                <a:latin typeface="Baskerville Old Face" pitchFamily="18" charset="0"/>
                <a:cs typeface="Arial" pitchFamily="34" charset="0"/>
              </a:rPr>
              <a:t>How will my decision affect others for the greater good? </a:t>
            </a:r>
          </a:p>
          <a:p>
            <a:r>
              <a:rPr lang="en-US" dirty="0" smtClean="0">
                <a:latin typeface="Baskerville Old Face" pitchFamily="18" charset="0"/>
                <a:cs typeface="Arial" pitchFamily="34" charset="0"/>
              </a:rPr>
              <a:t>Is this a just and fair decision to the majority involved?</a:t>
            </a:r>
          </a:p>
          <a:p>
            <a:r>
              <a:rPr lang="en-US" dirty="0" smtClean="0">
                <a:latin typeface="Baskerville Old Face" pitchFamily="18" charset="0"/>
                <a:cs typeface="Arial" pitchFamily="34" charset="0"/>
              </a:rPr>
              <a:t>How will it affect who I am? </a:t>
            </a:r>
          </a:p>
          <a:p>
            <a:r>
              <a:rPr lang="en-US" dirty="0" smtClean="0">
                <a:latin typeface="Baskerville Old Face" pitchFamily="18" charset="0"/>
                <a:cs typeface="Arial" pitchFamily="34" charset="0"/>
              </a:rPr>
              <a:t>Is it reasonable?</a:t>
            </a:r>
          </a:p>
          <a:p>
            <a:endParaRPr lang="en-US" dirty="0" smtClean="0">
              <a:latin typeface="Arial" pitchFamily="34" charset="0"/>
              <a:cs typeface="Arial" pitchFamily="34" charset="0"/>
            </a:endParaRPr>
          </a:p>
          <a:p>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latin typeface="Baskerville Old Face" pitchFamily="18" charset="0"/>
              </a:rPr>
              <a:t>The Wesley method of decision-making</a:t>
            </a:r>
            <a:endParaRPr lang="en-US" dirty="0">
              <a:solidFill>
                <a:srgbClr val="0070C0"/>
              </a:solidFill>
              <a:latin typeface="Baskerville Old Face" pitchFamily="18" charset="0"/>
            </a:endParaRPr>
          </a:p>
        </p:txBody>
      </p:sp>
      <p:pic>
        <p:nvPicPr>
          <p:cNvPr id="10242" name="Picture 2"/>
          <p:cNvPicPr>
            <a:picLocks noChangeAspect="1" noChangeArrowheads="1"/>
          </p:cNvPicPr>
          <p:nvPr/>
        </p:nvPicPr>
        <p:blipFill>
          <a:blip r:embed="rId3"/>
          <a:srcRect/>
          <a:stretch>
            <a:fillRect/>
          </a:stretch>
        </p:blipFill>
        <p:spPr bwMode="auto">
          <a:xfrm>
            <a:off x="5791200" y="3200400"/>
            <a:ext cx="2147570" cy="3010612"/>
          </a:xfrm>
          <a:prstGeom prst="rect">
            <a:avLst/>
          </a:prstGeom>
          <a:noFill/>
          <a:ln w="9525">
            <a:noFill/>
            <a:miter lim="800000"/>
            <a:headEnd/>
            <a:tailEnd/>
          </a:ln>
          <a:effectLst/>
        </p:spPr>
      </p:pic>
      <p:sp>
        <p:nvSpPr>
          <p:cNvPr id="6" name="Rectangle 5"/>
          <p:cNvSpPr/>
          <p:nvPr/>
        </p:nvSpPr>
        <p:spPr>
          <a:xfrm>
            <a:off x="5562600" y="6248400"/>
            <a:ext cx="2898550" cy="307777"/>
          </a:xfrm>
          <a:prstGeom prst="rect">
            <a:avLst/>
          </a:prstGeom>
        </p:spPr>
        <p:txBody>
          <a:bodyPr wrap="none">
            <a:spAutoFit/>
          </a:bodyPr>
          <a:lstStyle/>
          <a:p>
            <a:r>
              <a:rPr lang="en-US" sz="1400" i="1" dirty="0" smtClean="0">
                <a:latin typeface="Baskerville Old Face" pitchFamily="18" charset="0"/>
              </a:rPr>
              <a:t>John Wesley, by Robert Hunter, 1765</a:t>
            </a:r>
            <a:endParaRPr lang="en-US" sz="1400" dirty="0">
              <a:latin typeface="Baskerville Old Fac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9200" y="838200"/>
            <a:ext cx="6921500" cy="51911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3505200" y="838200"/>
            <a:ext cx="2362200" cy="2963220"/>
          </a:xfrm>
          <a:prstGeom prst="rect">
            <a:avLst/>
          </a:prstGeom>
          <a:noFill/>
          <a:ln w="9525">
            <a:noFill/>
            <a:miter lim="800000"/>
            <a:headEnd/>
            <a:tailEnd/>
          </a:ln>
          <a:effectLst/>
        </p:spPr>
      </p:pic>
      <p:sp>
        <p:nvSpPr>
          <p:cNvPr id="5" name="Title 4"/>
          <p:cNvSpPr>
            <a:spLocks noGrp="1"/>
          </p:cNvSpPr>
          <p:nvPr>
            <p:ph type="ctrTitle"/>
          </p:nvPr>
        </p:nvSpPr>
        <p:spPr>
          <a:xfrm>
            <a:off x="914400" y="4267200"/>
            <a:ext cx="7772400" cy="1143962"/>
          </a:xfrm>
        </p:spPr>
        <p:txBody>
          <a:bodyPr>
            <a:normAutofit fontScale="90000"/>
          </a:bodyPr>
          <a:lstStyle/>
          <a:p>
            <a:pPr algn="l"/>
            <a:r>
              <a:rPr lang="en-GB" sz="3200" i="1" dirty="0" smtClean="0">
                <a:solidFill>
                  <a:srgbClr val="000000"/>
                </a:solidFill>
                <a:latin typeface="Baskerville Old Face" pitchFamily="18" charset="0"/>
              </a:rPr>
              <a:t/>
            </a:r>
            <a:br>
              <a:rPr lang="en-GB" sz="3200" i="1" dirty="0" smtClean="0">
                <a:solidFill>
                  <a:srgbClr val="000000"/>
                </a:solidFill>
                <a:latin typeface="Baskerville Old Face" pitchFamily="18" charset="0"/>
              </a:rPr>
            </a:br>
            <a:r>
              <a:rPr lang="en-GB" sz="3200" i="1" dirty="0" smtClean="0">
                <a:solidFill>
                  <a:srgbClr val="000000"/>
                </a:solidFill>
                <a:latin typeface="Baskerville Old Face" pitchFamily="18" charset="0"/>
              </a:rPr>
              <a:t/>
            </a:r>
            <a:br>
              <a:rPr lang="en-GB" sz="3200" i="1" dirty="0" smtClean="0">
                <a:solidFill>
                  <a:srgbClr val="000000"/>
                </a:solidFill>
                <a:latin typeface="Baskerville Old Face" pitchFamily="18" charset="0"/>
              </a:rPr>
            </a:br>
            <a:r>
              <a:rPr lang="en-GB" sz="3200" i="1" dirty="0" smtClean="0">
                <a:solidFill>
                  <a:srgbClr val="000000"/>
                </a:solidFill>
                <a:latin typeface="Baskerville Old Face" pitchFamily="18" charset="0"/>
              </a:rPr>
              <a:t/>
            </a:r>
            <a:br>
              <a:rPr lang="en-GB" sz="3200" i="1" dirty="0" smtClean="0">
                <a:solidFill>
                  <a:srgbClr val="000000"/>
                </a:solidFill>
                <a:latin typeface="Baskerville Old Face" pitchFamily="18" charset="0"/>
              </a:rPr>
            </a:br>
            <a:r>
              <a:rPr lang="en-GB" sz="3200" i="1" dirty="0" smtClean="0">
                <a:solidFill>
                  <a:srgbClr val="000000"/>
                </a:solidFill>
                <a:latin typeface="Baskerville Old Face" pitchFamily="18" charset="0"/>
              </a:rPr>
              <a:t/>
            </a:r>
            <a:br>
              <a:rPr lang="en-GB" sz="3200" i="1" dirty="0" smtClean="0">
                <a:solidFill>
                  <a:srgbClr val="000000"/>
                </a:solidFill>
                <a:latin typeface="Baskerville Old Face" pitchFamily="18" charset="0"/>
              </a:rPr>
            </a:br>
            <a:r>
              <a:rPr lang="en-GB" sz="2700" i="1" dirty="0" smtClean="0">
                <a:solidFill>
                  <a:srgbClr val="0070C0"/>
                </a:solidFill>
                <a:latin typeface="Baskerville Old Face" pitchFamily="18" charset="0"/>
              </a:rPr>
              <a:t>Do all the good you can, by all the means you can, in all the ways you can, in all the places you can, at all the times you can, to all the people you can, as long as ever you can.</a:t>
            </a:r>
            <a:r>
              <a:rPr lang="en-GB" sz="2700" i="1" dirty="0" smtClean="0">
                <a:solidFill>
                  <a:srgbClr val="0070C0"/>
                </a:solidFill>
                <a:latin typeface="Old English Text MT" pitchFamily="66" charset="0"/>
              </a:rPr>
              <a:t>	</a:t>
            </a:r>
            <a:r>
              <a:rPr lang="en-US" sz="2700" dirty="0" smtClean="0"/>
              <a:t/>
            </a:r>
            <a:br>
              <a:rPr lang="en-US" sz="2700" dirty="0" smtClean="0"/>
            </a:br>
            <a:endParaRPr lang="en-US" sz="2700" dirty="0">
              <a:latin typeface="Baskerville Old Fa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700272"/>
          </a:xfrm>
        </p:spPr>
        <p:txBody>
          <a:bodyPr>
            <a:normAutofit/>
          </a:bodyPr>
          <a:lstStyle/>
          <a:p>
            <a:r>
              <a:rPr lang="en-US" sz="2400" b="1" dirty="0" smtClean="0">
                <a:solidFill>
                  <a:srgbClr val="0070C0"/>
                </a:solidFill>
                <a:latin typeface="Baskerville Old Face" pitchFamily="18" charset="0"/>
              </a:rPr>
              <a:t>Literary Sources</a:t>
            </a:r>
          </a:p>
          <a:p>
            <a:r>
              <a:rPr lang="en-US" sz="1600" dirty="0" err="1" smtClean="0">
                <a:latin typeface="Baskerville Old Face" pitchFamily="18" charset="0"/>
              </a:rPr>
              <a:t>Curnock</a:t>
            </a:r>
            <a:r>
              <a:rPr lang="en-US" sz="1600" dirty="0" smtClean="0">
                <a:latin typeface="Baskerville Old Face" pitchFamily="18" charset="0"/>
              </a:rPr>
              <a:t>, Nehemiah </a:t>
            </a:r>
            <a:r>
              <a:rPr lang="en-US" sz="1600" i="1" dirty="0" smtClean="0">
                <a:latin typeface="Baskerville Old Face" pitchFamily="18" charset="0"/>
              </a:rPr>
              <a:t> The Journal Of John Wesley</a:t>
            </a:r>
            <a:r>
              <a:rPr lang="en-US" sz="1600" dirty="0" smtClean="0">
                <a:latin typeface="Baskerville Old Face" pitchFamily="18" charset="0"/>
              </a:rPr>
              <a:t>.  New York: Capricorn Books, 1999</a:t>
            </a:r>
          </a:p>
          <a:p>
            <a:r>
              <a:rPr lang="en-US" sz="1600" dirty="0" err="1" smtClean="0">
                <a:latin typeface="Baskerville Old Face" pitchFamily="18" charset="0"/>
              </a:rPr>
              <a:t>Lyerly</a:t>
            </a:r>
            <a:r>
              <a:rPr lang="en-US" sz="1600" dirty="0" smtClean="0">
                <a:latin typeface="Baskerville Old Face" pitchFamily="18" charset="0"/>
              </a:rPr>
              <a:t>, Cynthia   </a:t>
            </a:r>
            <a:r>
              <a:rPr lang="en-US" sz="1600" i="1" dirty="0" smtClean="0">
                <a:latin typeface="Baskerville Old Face" pitchFamily="18" charset="0"/>
              </a:rPr>
              <a:t>Methodism and the Southern Mind. </a:t>
            </a:r>
            <a:r>
              <a:rPr lang="en-US" sz="1600" dirty="0" smtClean="0">
                <a:latin typeface="Baskerville Old Face" pitchFamily="18" charset="0"/>
              </a:rPr>
              <a:t>New York: Oxford Press,1998</a:t>
            </a:r>
          </a:p>
          <a:p>
            <a:r>
              <a:rPr lang="en-US" sz="1600" dirty="0" err="1" smtClean="0">
                <a:latin typeface="Baskerville Old Face" pitchFamily="18" charset="0"/>
              </a:rPr>
              <a:t>Yrigonyen</a:t>
            </a:r>
            <a:r>
              <a:rPr lang="en-US" sz="1600" dirty="0" smtClean="0">
                <a:latin typeface="Baskerville Old Face" pitchFamily="18" charset="0"/>
              </a:rPr>
              <a:t>, Charles  </a:t>
            </a:r>
            <a:r>
              <a:rPr lang="en-US" sz="1600" i="1" dirty="0" smtClean="0">
                <a:latin typeface="Baskerville Old Face" pitchFamily="18" charset="0"/>
              </a:rPr>
              <a:t>Holiness of Heart and Mind</a:t>
            </a:r>
            <a:r>
              <a:rPr lang="en-US" sz="1600" dirty="0" smtClean="0">
                <a:latin typeface="Baskerville Old Face" pitchFamily="18" charset="0"/>
              </a:rPr>
              <a:t>. Nashville TN: Abington Press, 2007</a:t>
            </a:r>
          </a:p>
          <a:p>
            <a:endParaRPr lang="en-US" sz="1600" dirty="0" smtClean="0">
              <a:latin typeface="Baskerville Old Face" pitchFamily="18" charset="0"/>
            </a:endParaRPr>
          </a:p>
          <a:p>
            <a:r>
              <a:rPr lang="en-US" sz="2400" b="1" dirty="0" smtClean="0">
                <a:solidFill>
                  <a:srgbClr val="0070C0"/>
                </a:solidFill>
                <a:latin typeface="Baskerville Old Face" pitchFamily="18" charset="0"/>
              </a:rPr>
              <a:t>Internet Sources:</a:t>
            </a:r>
          </a:p>
          <a:p>
            <a:r>
              <a:rPr lang="en-US" sz="1600" dirty="0" smtClean="0">
                <a:solidFill>
                  <a:srgbClr val="002060"/>
                </a:solidFill>
                <a:latin typeface="Baskerville Old Face" pitchFamily="18" charset="0"/>
              </a:rPr>
              <a:t>http://www.library.manchester.ac.uk/specialcollections/exhibitions/web/johnwesley                   (accessed 9/15/08)</a:t>
            </a:r>
          </a:p>
          <a:p>
            <a:r>
              <a:rPr lang="en-US" sz="1600" dirty="0" smtClean="0">
                <a:solidFill>
                  <a:srgbClr val="002060"/>
                </a:solidFill>
                <a:latin typeface="Baskerville Old Face" pitchFamily="18" charset="0"/>
              </a:rPr>
              <a:t>http://gbgm-umc.org/umhistory/wesley/index.html (accessed 9/17/08)</a:t>
            </a:r>
          </a:p>
          <a:p>
            <a:r>
              <a:rPr lang="en-US" sz="1600" dirty="0" smtClean="0">
                <a:solidFill>
                  <a:srgbClr val="002060"/>
                </a:solidFill>
                <a:latin typeface="Baskerville Old Face" pitchFamily="18" charset="0"/>
              </a:rPr>
              <a:t>http://www.tlogical.net/biojwesley.htm (accessed (9/12/08)</a:t>
            </a:r>
          </a:p>
          <a:p>
            <a:r>
              <a:rPr lang="en-US" sz="1600" dirty="0" smtClean="0">
                <a:solidFill>
                  <a:schemeClr val="accent5">
                    <a:lumMod val="75000"/>
                  </a:schemeClr>
                </a:solidFill>
                <a:latin typeface="Baskerville Old Face" pitchFamily="18" charset="0"/>
              </a:rPr>
              <a:t>http:// grubstret.rictornorton.co.uk (accessed (9/13/09)</a:t>
            </a:r>
          </a:p>
          <a:p>
            <a:endParaRPr lang="en-US" sz="1600" dirty="0" smtClean="0">
              <a:solidFill>
                <a:srgbClr val="002060"/>
              </a:solidFill>
              <a:latin typeface="Baskerville Old Face" pitchFamily="18" charset="0"/>
            </a:endParaRPr>
          </a:p>
          <a:p>
            <a:pPr>
              <a:buNone/>
            </a:pPr>
            <a:endParaRPr lang="en-US" sz="1600" dirty="0" smtClean="0">
              <a:solidFill>
                <a:srgbClr val="002060"/>
              </a:solidFill>
              <a:latin typeface="Baskerville Old Face" pitchFamily="18" charset="0"/>
            </a:endParaRPr>
          </a:p>
          <a:p>
            <a:endParaRPr lang="en-US" sz="1600" dirty="0" smtClean="0">
              <a:solidFill>
                <a:srgbClr val="002060"/>
              </a:solidFill>
              <a:latin typeface="Baskerville Old Face" pitchFamily="18" charset="0"/>
            </a:endParaRPr>
          </a:p>
          <a:p>
            <a:endParaRPr lang="en-US" sz="1600" dirty="0" smtClean="0">
              <a:solidFill>
                <a:srgbClr val="002060"/>
              </a:solidFill>
              <a:latin typeface="Baskerville Old Face" pitchFamily="18" charset="0"/>
            </a:endParaRPr>
          </a:p>
          <a:p>
            <a:endParaRPr lang="en-US" sz="1600" dirty="0" smtClean="0">
              <a:solidFill>
                <a:srgbClr val="002060"/>
              </a:solidFill>
              <a:latin typeface="Baskerville Old Face" pitchFamily="18" charset="0"/>
            </a:endParaRPr>
          </a:p>
          <a:p>
            <a:endParaRPr lang="en-US" sz="1600" dirty="0" smtClean="0">
              <a:solidFill>
                <a:srgbClr val="002060"/>
              </a:solidFill>
              <a:latin typeface="Baskerville Old Face" pitchFamily="18" charset="0"/>
            </a:endParaRPr>
          </a:p>
          <a:p>
            <a:endParaRPr lang="en-US" sz="1600" dirty="0" smtClean="0">
              <a:latin typeface="Baskerville Old Face" pitchFamily="18" charset="0"/>
            </a:endParaRPr>
          </a:p>
          <a:p>
            <a:endParaRPr lang="en-US" sz="1600" dirty="0">
              <a:latin typeface="Baskerville Old Face" pitchFamily="18" charset="0"/>
            </a:endParaRPr>
          </a:p>
        </p:txBody>
      </p:sp>
      <p:sp>
        <p:nvSpPr>
          <p:cNvPr id="3" name="Title 2"/>
          <p:cNvSpPr>
            <a:spLocks noGrp="1"/>
          </p:cNvSpPr>
          <p:nvPr>
            <p:ph type="title"/>
          </p:nvPr>
        </p:nvSpPr>
        <p:spPr/>
        <p:txBody>
          <a:bodyPr/>
          <a:lstStyle/>
          <a:p>
            <a:pPr algn="ctr"/>
            <a:r>
              <a:rPr lang="en-US" dirty="0" smtClean="0">
                <a:solidFill>
                  <a:srgbClr val="0070C0"/>
                </a:solidFill>
                <a:latin typeface="Old English Text MT" pitchFamily="66" charset="0"/>
              </a:rPr>
              <a:t>Bibliography</a:t>
            </a:r>
            <a:endParaRPr lang="en-US" dirty="0">
              <a:solidFill>
                <a:srgbClr val="0070C0"/>
              </a:solidFill>
              <a:latin typeface="Old English Text MT"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lum bright="19000" contrast="7000"/>
          </a:blip>
          <a:srcRect/>
          <a:stretch>
            <a:fillRect/>
          </a:stretch>
        </p:blipFill>
        <p:spPr bwMode="auto">
          <a:xfrm>
            <a:off x="2362200" y="727587"/>
            <a:ext cx="4648200" cy="5172997"/>
          </a:xfrm>
          <a:prstGeom prst="rect">
            <a:avLst/>
          </a:prstGeom>
          <a:ln>
            <a:noFill/>
          </a:ln>
          <a:effectLst>
            <a:softEdge rad="112500"/>
          </a:effectLst>
        </p:spPr>
      </p:pic>
      <p:pic>
        <p:nvPicPr>
          <p:cNvPr id="4" name="TZONE11.WAV">
            <a:hlinkClick r:id="" action="ppaction://media"/>
          </p:cNvPr>
          <p:cNvPicPr>
            <a:picLocks noRot="1" noChangeAspect="1"/>
          </p:cNvPicPr>
          <p:nvPr>
            <a:audioFile r:link="rId1"/>
          </p:nvPr>
        </p:nvPicPr>
        <p:blipFill>
          <a:blip r:embed="rId4"/>
          <a:stretch>
            <a:fillRect/>
          </a:stretch>
        </p:blipFill>
        <p:spPr>
          <a:xfrm>
            <a:off x="3810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5000" fill="hold"/>
                                        <p:tgtEl>
                                          <p:spTgt spid="3"/>
                                        </p:tgtEl>
                                        <p:attrNameLst>
                                          <p:attrName>r</p:attrName>
                                        </p:attrNameLst>
                                      </p:cBhvr>
                                    </p:animRot>
                                  </p:childTnLst>
                                </p:cTn>
                              </p:par>
                              <p:par>
                                <p:cTn id="7" presetID="1" presetClass="mediacall" presetSubtype="0" fill="hold" nodeType="withEffect">
                                  <p:stCondLst>
                                    <p:cond delay="0"/>
                                  </p:stCondLst>
                                  <p:childTnLst>
                                    <p:cmd type="call" cmd="playFrom(0.0)">
                                      <p:cBhvr>
                                        <p:cTn id="8" dur="254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70C0"/>
                </a:solidFill>
                <a:latin typeface="Baskerville Old Face" pitchFamily="18" charset="0"/>
              </a:rPr>
              <a:t>Life in Epworth England 1700’s</a:t>
            </a:r>
            <a:endParaRPr lang="en-US" dirty="0">
              <a:solidFill>
                <a:srgbClr val="0070C0"/>
              </a:solidFill>
              <a:latin typeface="Baskerville Old Face" pitchFamily="18"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1752600" y="1252090"/>
            <a:ext cx="5638800" cy="4984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76400" y="457200"/>
            <a:ext cx="5600700" cy="571923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harriseahead.com/EpworthFirebig.jpg"/>
          <p:cNvPicPr>
            <a:picLocks noChangeAspect="1" noChangeArrowheads="1"/>
          </p:cNvPicPr>
          <p:nvPr/>
        </p:nvPicPr>
        <p:blipFill>
          <a:blip r:embed="rId3"/>
          <a:srcRect/>
          <a:stretch>
            <a:fillRect/>
          </a:stretch>
        </p:blipFill>
        <p:spPr bwMode="auto">
          <a:xfrm>
            <a:off x="3808308" y="2362200"/>
            <a:ext cx="4861033" cy="3733800"/>
          </a:xfrm>
          <a:prstGeom prst="rect">
            <a:avLst/>
          </a:prstGeom>
          <a:noFill/>
        </p:spPr>
      </p:pic>
      <p:sp>
        <p:nvSpPr>
          <p:cNvPr id="5" name="Rectangle 4"/>
          <p:cNvSpPr/>
          <p:nvPr/>
        </p:nvSpPr>
        <p:spPr>
          <a:xfrm>
            <a:off x="2514600" y="533400"/>
            <a:ext cx="4038600" cy="461665"/>
          </a:xfrm>
          <a:prstGeom prst="rect">
            <a:avLst/>
          </a:prstGeom>
        </p:spPr>
        <p:txBody>
          <a:bodyPr wrap="square">
            <a:spAutoFit/>
          </a:bodyPr>
          <a:lstStyle/>
          <a:p>
            <a:pPr algn="ctr"/>
            <a:r>
              <a:rPr lang="en-US" sz="2400" dirty="0" smtClean="0">
                <a:solidFill>
                  <a:srgbClr val="0070C0"/>
                </a:solidFill>
                <a:latin typeface="Baskerville Old Face" pitchFamily="18" charset="0"/>
              </a:rPr>
              <a:t>The Epworth Rectory</a:t>
            </a:r>
            <a:endParaRPr lang="en-US" sz="2400" dirty="0">
              <a:solidFill>
                <a:srgbClr val="0070C0"/>
              </a:solidFill>
              <a:latin typeface="Baskerville Old Face" pitchFamily="18" charset="0"/>
            </a:endParaRPr>
          </a:p>
        </p:txBody>
      </p:sp>
      <p:pic>
        <p:nvPicPr>
          <p:cNvPr id="4" name="Picture 2"/>
          <p:cNvPicPr>
            <a:picLocks noChangeAspect="1" noChangeArrowheads="1"/>
          </p:cNvPicPr>
          <p:nvPr/>
        </p:nvPicPr>
        <p:blipFill>
          <a:blip r:embed="rId4"/>
          <a:srcRect/>
          <a:stretch>
            <a:fillRect/>
          </a:stretch>
        </p:blipFill>
        <p:spPr bwMode="auto">
          <a:xfrm>
            <a:off x="228600" y="1066800"/>
            <a:ext cx="42672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990600" y="838200"/>
            <a:ext cx="7185887" cy="4863306"/>
          </a:xfrm>
          <a:prstGeom prst="rect">
            <a:avLst/>
          </a:prstGeom>
          <a:noFill/>
          <a:ln w="9525">
            <a:noFill/>
            <a:miter lim="800000"/>
            <a:headEnd/>
            <a:tailEnd/>
          </a:ln>
          <a:effectLst/>
        </p:spPr>
      </p:pic>
      <p:sp>
        <p:nvSpPr>
          <p:cNvPr id="5" name="TextBox 4"/>
          <p:cNvSpPr txBox="1"/>
          <p:nvPr/>
        </p:nvSpPr>
        <p:spPr>
          <a:xfrm>
            <a:off x="1905000" y="5867400"/>
            <a:ext cx="5257800" cy="461665"/>
          </a:xfrm>
          <a:prstGeom prst="rect">
            <a:avLst/>
          </a:prstGeom>
          <a:noFill/>
        </p:spPr>
        <p:txBody>
          <a:bodyPr wrap="square" rtlCol="0">
            <a:spAutoFit/>
          </a:bodyPr>
          <a:lstStyle/>
          <a:p>
            <a:r>
              <a:rPr lang="en-US" sz="2400" dirty="0" smtClean="0">
                <a:latin typeface="Baskerville Old Face" pitchFamily="18" charset="0"/>
              </a:rPr>
              <a:t>    </a:t>
            </a:r>
            <a:r>
              <a:rPr lang="en-US" sz="2400" dirty="0" smtClean="0">
                <a:solidFill>
                  <a:srgbClr val="0070C0"/>
                </a:solidFill>
                <a:latin typeface="Baskerville Old Face" pitchFamily="18" charset="0"/>
              </a:rPr>
              <a:t>Charterhouse School London : 1611</a:t>
            </a:r>
            <a:endParaRPr lang="en-US" sz="2400" dirty="0">
              <a:solidFill>
                <a:srgbClr val="0070C0"/>
              </a:solidFill>
              <a:latin typeface="Baskerville Old Fac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503238"/>
          </a:xfrm>
        </p:spPr>
        <p:txBody>
          <a:bodyPr>
            <a:normAutofit/>
          </a:bodyPr>
          <a:lstStyle/>
          <a:p>
            <a:pPr algn="ctr"/>
            <a:r>
              <a:rPr lang="en-US" sz="2400" dirty="0" smtClean="0">
                <a:solidFill>
                  <a:srgbClr val="0070C0"/>
                </a:solidFill>
                <a:latin typeface="Baskerville Old Face" pitchFamily="18" charset="0"/>
              </a:rPr>
              <a:t>Christ Church College in Oxford England </a:t>
            </a:r>
            <a:endParaRPr lang="en-US" sz="2400" dirty="0">
              <a:solidFill>
                <a:srgbClr val="0070C0"/>
              </a:solidFill>
              <a:latin typeface="Baskerville Old Face" pitchFamily="18" charset="0"/>
            </a:endParaRPr>
          </a:p>
        </p:txBody>
      </p:sp>
      <p:pic>
        <p:nvPicPr>
          <p:cNvPr id="2052" name="Picture 4"/>
          <p:cNvPicPr>
            <a:picLocks noGrp="1" noChangeAspect="1" noChangeArrowheads="1"/>
          </p:cNvPicPr>
          <p:nvPr>
            <p:ph idx="1"/>
          </p:nvPr>
        </p:nvPicPr>
        <p:blipFill>
          <a:blip r:embed="rId2"/>
          <a:srcRect/>
          <a:stretch>
            <a:fillRect/>
          </a:stretch>
        </p:blipFill>
        <p:spPr bwMode="auto">
          <a:xfrm>
            <a:off x="685799" y="1935044"/>
            <a:ext cx="3352801" cy="3551356"/>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4462346" y="1905000"/>
            <a:ext cx="3995854"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600" dirty="0" smtClean="0"/>
          </a:p>
          <a:p>
            <a:endParaRPr lang="en-US" sz="1600" dirty="0" smtClean="0">
              <a:latin typeface="Arial Narrow" pitchFamily="34" charset="0"/>
            </a:endParaRPr>
          </a:p>
          <a:p>
            <a:endParaRPr lang="en-US" dirty="0" smtClean="0"/>
          </a:p>
          <a:p>
            <a:pPr algn="ctr"/>
            <a:endParaRPr lang="en-US" dirty="0"/>
          </a:p>
        </p:txBody>
      </p:sp>
      <p:pic>
        <p:nvPicPr>
          <p:cNvPr id="2052" name="Picture 4"/>
          <p:cNvPicPr>
            <a:picLocks noChangeAspect="1" noChangeArrowheads="1"/>
          </p:cNvPicPr>
          <p:nvPr/>
        </p:nvPicPr>
        <p:blipFill>
          <a:blip r:embed="rId3"/>
          <a:srcRect/>
          <a:stretch>
            <a:fillRect/>
          </a:stretch>
        </p:blipFill>
        <p:spPr bwMode="auto">
          <a:xfrm>
            <a:off x="2590800" y="685800"/>
            <a:ext cx="4233863" cy="5031734"/>
          </a:xfrm>
          <a:prstGeom prst="rect">
            <a:avLst/>
          </a:prstGeom>
          <a:noFill/>
          <a:ln w="9525">
            <a:noFill/>
            <a:miter lim="800000"/>
            <a:headEnd/>
            <a:tailEnd/>
          </a:ln>
          <a:effectLst/>
        </p:spPr>
      </p:pic>
      <p:sp>
        <p:nvSpPr>
          <p:cNvPr id="9" name="Rectangle 8"/>
          <p:cNvSpPr/>
          <p:nvPr/>
        </p:nvSpPr>
        <p:spPr>
          <a:xfrm>
            <a:off x="2286000" y="5715000"/>
            <a:ext cx="4572000" cy="307777"/>
          </a:xfrm>
          <a:prstGeom prst="rect">
            <a:avLst/>
          </a:prstGeom>
        </p:spPr>
        <p:txBody>
          <a:bodyPr>
            <a:spAutoFit/>
          </a:bodyPr>
          <a:lstStyle/>
          <a:p>
            <a:pPr lvl="0" algn="ctr" fontAlgn="base">
              <a:spcBef>
                <a:spcPct val="0"/>
              </a:spcBef>
              <a:spcAft>
                <a:spcPct val="0"/>
              </a:spcAft>
            </a:pPr>
            <a:r>
              <a:rPr lang="en-US" sz="1400" dirty="0" smtClean="0">
                <a:solidFill>
                  <a:srgbClr val="008000"/>
                </a:solidFill>
                <a:latin typeface="Baskerville Old Face" pitchFamily="18" charset="0"/>
              </a:rPr>
              <a:t>www.christianarrowhead.org.uk/files/jwesleyr.jpg</a:t>
            </a:r>
            <a:r>
              <a:rPr lang="en-US" sz="1400" dirty="0" smtClean="0">
                <a:latin typeface="Baskerville Old Face"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62000"/>
          </a:xfrm>
        </p:spPr>
        <p:txBody>
          <a:bodyPr>
            <a:normAutofit/>
          </a:bodyPr>
          <a:lstStyle/>
          <a:p>
            <a:pPr algn="ctr"/>
            <a:r>
              <a:rPr lang="en-US" sz="2000" dirty="0" smtClean="0">
                <a:solidFill>
                  <a:srgbClr val="0070C0"/>
                </a:solidFill>
              </a:rPr>
              <a:t>Preaching to the Indians in Georgia 1736</a:t>
            </a:r>
            <a:br>
              <a:rPr lang="en-US" sz="2000" dirty="0" smtClean="0">
                <a:solidFill>
                  <a:srgbClr val="0070C0"/>
                </a:solidFill>
              </a:rPr>
            </a:br>
            <a:endParaRPr lang="en-US" sz="2000" dirty="0">
              <a:solidFill>
                <a:srgbClr val="0070C0"/>
              </a:solidFill>
            </a:endParaRPr>
          </a:p>
        </p:txBody>
      </p:sp>
      <p:sp>
        <p:nvSpPr>
          <p:cNvPr id="6" name="TextBox 5"/>
          <p:cNvSpPr txBox="1"/>
          <p:nvPr/>
        </p:nvSpPr>
        <p:spPr>
          <a:xfrm>
            <a:off x="4572000" y="5867400"/>
            <a:ext cx="3733800" cy="276999"/>
          </a:xfrm>
          <a:prstGeom prst="rect">
            <a:avLst/>
          </a:prstGeom>
          <a:noFill/>
        </p:spPr>
        <p:txBody>
          <a:bodyPr wrap="square" rtlCol="0">
            <a:spAutoFit/>
          </a:bodyPr>
          <a:lstStyle/>
          <a:p>
            <a:r>
              <a:rPr lang="en-US" sz="1200" dirty="0" smtClean="0"/>
              <a:t>screenheritage.files.wordpress.com</a:t>
            </a:r>
            <a:endParaRPr lang="en-US" sz="1200" dirty="0"/>
          </a:p>
        </p:txBody>
      </p:sp>
      <p:pic>
        <p:nvPicPr>
          <p:cNvPr id="2" name="Picture 2"/>
          <p:cNvPicPr>
            <a:picLocks noGrp="1" noChangeAspect="1" noChangeArrowheads="1"/>
          </p:cNvPicPr>
          <p:nvPr>
            <p:ph idx="1"/>
          </p:nvPr>
        </p:nvPicPr>
        <p:blipFill>
          <a:blip r:embed="rId3"/>
          <a:srcRect/>
          <a:stretch>
            <a:fillRect/>
          </a:stretch>
        </p:blipFill>
        <p:spPr bwMode="auto">
          <a:xfrm>
            <a:off x="1981200" y="914399"/>
            <a:ext cx="5181600" cy="49503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1256</TotalTime>
  <Words>248</Words>
  <Application>Microsoft Office PowerPoint</Application>
  <PresentationFormat>On-screen Show (4:3)</PresentationFormat>
  <Paragraphs>76</Paragraphs>
  <Slides>16</Slides>
  <Notes>10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   John Wesley &amp; Virtue Ethics  A result of moral courage       Jennifer Wheeler </vt:lpstr>
      <vt:lpstr>Slide 2</vt:lpstr>
      <vt:lpstr>Life in Epworth England 1700’s</vt:lpstr>
      <vt:lpstr>Slide 4</vt:lpstr>
      <vt:lpstr>Slide 5</vt:lpstr>
      <vt:lpstr>Slide 6</vt:lpstr>
      <vt:lpstr>Christ Church College in Oxford England </vt:lpstr>
      <vt:lpstr>Slide 8</vt:lpstr>
      <vt:lpstr>Preaching to the Indians in Georgia 1736 </vt:lpstr>
      <vt:lpstr>Teaching to the Masses</vt:lpstr>
      <vt:lpstr>Virtue ethics principles:</vt:lpstr>
      <vt:lpstr>What motivates your  ethical response?</vt:lpstr>
      <vt:lpstr>The Wesley method of decision-making</vt:lpstr>
      <vt:lpstr>Slide 14</vt:lpstr>
      <vt:lpstr>    Do all the good you can, by all the means you can, in all the ways you can, in all the places you can, at all the times you can, to all the people you can, as long as ever you can.  </vt:lpstr>
      <vt:lpstr>Bibliography</vt:lpstr>
    </vt:vector>
  </TitlesOfParts>
  <Company>Clark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Wesley - </dc:title>
  <dc:creator>Clark College</dc:creator>
  <cp:lastModifiedBy>Wheeler</cp:lastModifiedBy>
  <cp:revision>136</cp:revision>
  <dcterms:created xsi:type="dcterms:W3CDTF">2008-09-23T14:07:43Z</dcterms:created>
  <dcterms:modified xsi:type="dcterms:W3CDTF">2008-10-01T23:31:53Z</dcterms:modified>
</cp:coreProperties>
</file>